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9" r:id="rId3"/>
    <p:sldId id="528" r:id="rId4"/>
    <p:sldId id="529" r:id="rId5"/>
    <p:sldId id="530" r:id="rId6"/>
    <p:sldId id="531" r:id="rId7"/>
    <p:sldId id="532" r:id="rId8"/>
    <p:sldId id="533" r:id="rId9"/>
    <p:sldId id="535" r:id="rId10"/>
    <p:sldId id="536" r:id="rId11"/>
    <p:sldId id="537" r:id="rId12"/>
    <p:sldId id="538" r:id="rId13"/>
    <p:sldId id="539" r:id="rId14"/>
    <p:sldId id="540" r:id="rId15"/>
    <p:sldId id="541" r:id="rId16"/>
    <p:sldId id="543" r:id="rId17"/>
    <p:sldId id="544" r:id="rId18"/>
    <p:sldId id="545" r:id="rId19"/>
    <p:sldId id="546" r:id="rId20"/>
    <p:sldId id="547" r:id="rId21"/>
    <p:sldId id="548" r:id="rId22"/>
    <p:sldId id="549" r:id="rId23"/>
    <p:sldId id="550" r:id="rId24"/>
    <p:sldId id="551" r:id="rId25"/>
    <p:sldId id="552" r:id="rId26"/>
    <p:sldId id="553" r:id="rId27"/>
    <p:sldId id="554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59">
          <p15:clr>
            <a:srgbClr val="A4A3A4"/>
          </p15:clr>
        </p15:guide>
        <p15:guide id="2" pos="2835">
          <p15:clr>
            <a:srgbClr val="A4A3A4"/>
          </p15:clr>
        </p15:guide>
        <p15:guide id="3" pos="1432">
          <p15:clr>
            <a:srgbClr val="9AA0A6"/>
          </p15:clr>
        </p15:guide>
        <p15:guide id="4" pos="423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00"/>
    <a:srgbClr val="7DCDFF"/>
    <a:srgbClr val="DE0000"/>
    <a:srgbClr val="09BFFF"/>
    <a:srgbClr val="FFFFFF"/>
    <a:srgbClr val="EFFAFF"/>
    <a:srgbClr val="D81291"/>
    <a:srgbClr val="41B931"/>
    <a:srgbClr val="389E2A"/>
    <a:srgbClr val="00B85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50" autoAdjust="0"/>
    <p:restoredTop sz="99541" autoAdjust="0"/>
  </p:normalViewPr>
  <p:slideViewPr>
    <p:cSldViewPr snapToGrid="0">
      <p:cViewPr varScale="1">
        <p:scale>
          <a:sx n="113" d="100"/>
          <a:sy n="113" d="100"/>
        </p:scale>
        <p:origin x="-370" y="-77"/>
      </p:cViewPr>
      <p:guideLst>
        <p:guide orient="horz" pos="2859"/>
        <p:guide pos="2835"/>
        <p:guide pos="1432"/>
        <p:guide pos="42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147566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9d67c6ba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9d67c6ba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90861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g9b4628fbf8_5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" name="Google Shape;2064;g9b4628fbf8_5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9b4628fbf8_5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9b4628fbf8_5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g9b4628fbf8_5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9" name="Google Shape;2079;g9b4628fbf8_5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g9b4628fbf8_5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6" name="Google Shape;2086;g9b4628fbf8_5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g9b4628fbf8_5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3" name="Google Shape;2093;g9b4628fbf8_5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Google Shape;2099;g9b4628fbf8_5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0" name="Google Shape;2100;g9b4628fbf8_5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g9b4628fbf8_5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4" name="Google Shape;2114;g9b4628fbf8_5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g9b4628fbf8_5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1" name="Google Shape;2121;g9b4628fbf8_5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" name="Google Shape;2125;g9b4628fbf8_5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6" name="Google Shape;2126;g9b4628fbf8_5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g9b4628fbf8_5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2" name="Google Shape;2132;g9b4628fbf8_5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377c36d2d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377c36d2d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20553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g9b4628fbf8_5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8" name="Google Shape;2138;g9b4628fbf8_5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9b4628fbf8_5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9b4628fbf8_5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g9b4628fbf8_5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0" name="Google Shape;2150;g9b4628fbf8_5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9b4628fbf8_5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6" name="Google Shape;2156;g9b4628fbf8_5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" name="Google Shape;2161;g9b4628fbf8_5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2" name="Google Shape;2162;g9b4628fbf8_5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Google Shape;2167;g9b4628fbf8_5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8" name="Google Shape;2168;g9b4628fbf8_5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g9b4628fbf8_5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4" name="Google Shape;2174;g9b4628fbf8_5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g9b4628fbf8_5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0" name="Google Shape;2180;g9b4628fbf8_5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Google Shape;2007;g9b4628fbf8_5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8" name="Google Shape;2008;g9b4628fbf8_5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9b4628fbf8_5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g9b4628fbf8_5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9b4628fbf8_5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2" name="Google Shape;2022;g9b4628fbf8_5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" name="Google Shape;2028;g9b4628fbf8_5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9" name="Google Shape;2029;g9b4628fbf8_5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g9b4628fbf8_5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6" name="Google Shape;2036;g9b4628fbf8_5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g9b4628fbf8_5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3" name="Google Shape;2043;g9b4628fbf8_5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9b4628fbf8_5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7" name="Google Shape;2057;g9b4628fbf8_5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_Тема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297808" y="45811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58251" cy="497475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/>
        </p:nvSpPr>
        <p:spPr>
          <a:xfrm>
            <a:off x="1661800" y="719275"/>
            <a:ext cx="71847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Тема:</a:t>
            </a:r>
            <a:endParaRPr sz="30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1926350" y="1388950"/>
            <a:ext cx="7002600" cy="9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  <a:defRPr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2455475" y="2629100"/>
            <a:ext cx="59526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  <a:defRPr sz="24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CUSTOM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одержательный материал урока" type="secHead">
  <p:cSld name="SECTION_HEADER">
    <p:bg>
      <p:bgPr>
        <a:solidFill>
          <a:srgbClr val="FFFFFF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7547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None/>
              <a:defRPr sz="2400" b="1"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281100" y="1095050"/>
            <a:ext cx="4621500" cy="3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None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 1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>
  <p:cSld name="TITLE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 вопрос/ проверка знаний">
  <p:cSld name="слайд вопрос/ проверка знаний"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7547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eorgia"/>
              <a:buNone/>
              <a:defRPr sz="24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281100" y="1095050"/>
            <a:ext cx="4621500" cy="3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None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r="35765"/>
          <a:stretch/>
        </p:blipFill>
        <p:spPr>
          <a:xfrm>
            <a:off x="7761300" y="602375"/>
            <a:ext cx="1382700" cy="16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slide" Target="../slides/slid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 b="60202"/>
          <a:stretch/>
        </p:blipFill>
        <p:spPr>
          <a:xfrm>
            <a:off x="25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5400000" flipH="1">
            <a:off x="4487638" y="490187"/>
            <a:ext cx="168750" cy="913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5050" y="162050"/>
            <a:ext cx="1221350" cy="33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88612" y="4663287"/>
            <a:ext cx="2052326" cy="28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>
            <a:hlinkClick r:id="rId12" action="ppaction://hlinksldjump"/>
          </p:cNvPr>
          <p:cNvSpPr/>
          <p:nvPr/>
        </p:nvSpPr>
        <p:spPr>
          <a:xfrm rot="10800000">
            <a:off x="7198150" y="4663225"/>
            <a:ext cx="1942800" cy="287100"/>
          </a:xfrm>
          <a:prstGeom prst="chevron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61" r:id="rId5"/>
    <p:sldLayoutId id="214748366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/>
        </p:nvSpPr>
        <p:spPr>
          <a:xfrm>
            <a:off x="4572000" y="605250"/>
            <a:ext cx="4572000" cy="19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Безопасность на транспорте.</a:t>
            </a:r>
            <a:endParaRPr sz="24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4572000" y="2765650"/>
            <a:ext cx="45720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i="1" dirty="0" smtClean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4-6 классы</a:t>
            </a:r>
            <a:endParaRPr sz="2000" b="1" i="1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51700"/>
            <a:ext cx="4500000" cy="39491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0;p16"/>
          <p:cNvSpPr txBox="1"/>
          <p:nvPr/>
        </p:nvSpPr>
        <p:spPr>
          <a:xfrm>
            <a:off x="4333728" y="3571250"/>
            <a:ext cx="4810272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294"/>
          <p:cNvSpPr txBox="1">
            <a:spLocks noGrp="1"/>
          </p:cNvSpPr>
          <p:nvPr>
            <p:ph type="title"/>
          </p:nvPr>
        </p:nvSpPr>
        <p:spPr>
          <a:xfrm>
            <a:off x="152400" y="180900"/>
            <a:ext cx="77547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ЗАПРЕЩЕНО!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67" name="Google Shape;2067;p294"/>
          <p:cNvSpPr txBox="1">
            <a:spLocks noGrp="1"/>
          </p:cNvSpPr>
          <p:nvPr>
            <p:ph type="subTitle" idx="1"/>
          </p:nvPr>
        </p:nvSpPr>
        <p:spPr>
          <a:xfrm>
            <a:off x="273975" y="1116425"/>
            <a:ext cx="4621500" cy="3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Ходить по головкам рельс!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Ходить по стрелочным переводам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434343"/>
              </a:solidFill>
            </a:endParaRPr>
          </a:p>
        </p:txBody>
      </p:sp>
      <p:pic>
        <p:nvPicPr>
          <p:cNvPr id="2068" name="Google Shape;2068;p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4050" y="852425"/>
            <a:ext cx="3695675" cy="337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p295"/>
          <p:cNvSpPr txBox="1">
            <a:spLocks noGrp="1"/>
          </p:cNvSpPr>
          <p:nvPr>
            <p:ph type="title"/>
          </p:nvPr>
        </p:nvSpPr>
        <p:spPr>
          <a:xfrm>
            <a:off x="152400" y="180900"/>
            <a:ext cx="77547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ЗАПРЕЩЕНО!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74" name="Google Shape;2074;p295"/>
          <p:cNvSpPr txBox="1">
            <a:spLocks noGrp="1"/>
          </p:cNvSpPr>
          <p:nvPr>
            <p:ph type="subTitle" idx="1"/>
          </p:nvPr>
        </p:nvSpPr>
        <p:spPr>
          <a:xfrm>
            <a:off x="273975" y="1116425"/>
            <a:ext cx="4621500" cy="3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Сидеть на головках рельс, электроприводах, концах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шпал!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434343"/>
              </a:solidFill>
            </a:endParaRPr>
          </a:p>
        </p:txBody>
      </p:sp>
      <p:pic>
        <p:nvPicPr>
          <p:cNvPr id="2075" name="Google Shape;2075;p2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1850" y="1116425"/>
            <a:ext cx="2685858" cy="30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6" name="Google Shape;2076;p2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7700" y="1116425"/>
            <a:ext cx="2275876" cy="30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p296"/>
          <p:cNvSpPr txBox="1">
            <a:spLocks noGrp="1"/>
          </p:cNvSpPr>
          <p:nvPr>
            <p:ph type="title"/>
          </p:nvPr>
        </p:nvSpPr>
        <p:spPr>
          <a:xfrm>
            <a:off x="152400" y="180900"/>
            <a:ext cx="77547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ЗАПРЕЩЕНО!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82" name="Google Shape;2082;p296"/>
          <p:cNvSpPr txBox="1">
            <a:spLocks noGrp="1"/>
          </p:cNvSpPr>
          <p:nvPr>
            <p:ph type="subTitle" idx="1"/>
          </p:nvPr>
        </p:nvSpPr>
        <p:spPr>
          <a:xfrm>
            <a:off x="273975" y="1116425"/>
            <a:ext cx="4621500" cy="3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Подлезать под вагоны!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434343"/>
              </a:solidFill>
            </a:endParaRPr>
          </a:p>
        </p:txBody>
      </p:sp>
      <p:pic>
        <p:nvPicPr>
          <p:cNvPr id="2083" name="Google Shape;2083;p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4624" y="958188"/>
            <a:ext cx="4689075" cy="3702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p297"/>
          <p:cNvSpPr txBox="1">
            <a:spLocks noGrp="1"/>
          </p:cNvSpPr>
          <p:nvPr>
            <p:ph type="title"/>
          </p:nvPr>
        </p:nvSpPr>
        <p:spPr>
          <a:xfrm>
            <a:off x="152400" y="180900"/>
            <a:ext cx="77547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ЗАПРЕЩЕНО!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89" name="Google Shape;2089;p297"/>
          <p:cNvSpPr txBox="1">
            <a:spLocks noGrp="1"/>
          </p:cNvSpPr>
          <p:nvPr>
            <p:ph type="subTitle" idx="1"/>
          </p:nvPr>
        </p:nvSpPr>
        <p:spPr>
          <a:xfrm>
            <a:off x="273975" y="1116425"/>
            <a:ext cx="4621500" cy="3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Висеть на поручнях вагона!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434343"/>
              </a:solidFill>
            </a:endParaRPr>
          </a:p>
        </p:txBody>
      </p:sp>
      <p:pic>
        <p:nvPicPr>
          <p:cNvPr id="2090" name="Google Shape;2090;p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1800" y="958188"/>
            <a:ext cx="3162300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5" name="Google Shape;2095;p298"/>
          <p:cNvSpPr txBox="1">
            <a:spLocks noGrp="1"/>
          </p:cNvSpPr>
          <p:nvPr>
            <p:ph type="title"/>
          </p:nvPr>
        </p:nvSpPr>
        <p:spPr>
          <a:xfrm>
            <a:off x="152400" y="180900"/>
            <a:ext cx="77547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ЗАПРЕЩЕНО!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96" name="Google Shape;2096;p298"/>
          <p:cNvSpPr txBox="1">
            <a:spLocks noGrp="1"/>
          </p:cNvSpPr>
          <p:nvPr>
            <p:ph type="subTitle" idx="1"/>
          </p:nvPr>
        </p:nvSpPr>
        <p:spPr>
          <a:xfrm>
            <a:off x="273975" y="1116425"/>
            <a:ext cx="4621500" cy="3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Высовываться из окон вагонов, локомотива!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434343"/>
              </a:solidFill>
            </a:endParaRPr>
          </a:p>
        </p:txBody>
      </p:sp>
      <p:pic>
        <p:nvPicPr>
          <p:cNvPr id="2097" name="Google Shape;2097;p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9000" y="958198"/>
            <a:ext cx="3119096" cy="380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Google Shape;2102;p299"/>
          <p:cNvSpPr txBox="1">
            <a:spLocks noGrp="1"/>
          </p:cNvSpPr>
          <p:nvPr>
            <p:ph type="title"/>
          </p:nvPr>
        </p:nvSpPr>
        <p:spPr>
          <a:xfrm>
            <a:off x="152400" y="180900"/>
            <a:ext cx="77547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ЗАПРЕЩЕНО!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03" name="Google Shape;2103;p299"/>
          <p:cNvSpPr txBox="1">
            <a:spLocks noGrp="1"/>
          </p:cNvSpPr>
          <p:nvPr>
            <p:ph type="subTitle" idx="1"/>
          </p:nvPr>
        </p:nvSpPr>
        <p:spPr>
          <a:xfrm>
            <a:off x="273975" y="1116425"/>
            <a:ext cx="4621500" cy="3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Перелезать через ударно-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тяговые приборы!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Залезть на крышу вагона!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434343"/>
              </a:solidFill>
            </a:endParaRPr>
          </a:p>
        </p:txBody>
      </p:sp>
      <p:pic>
        <p:nvPicPr>
          <p:cNvPr id="2104" name="Google Shape;2104;p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4588" y="1116425"/>
            <a:ext cx="4257675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Google Shape;2116;p301"/>
          <p:cNvSpPr txBox="1">
            <a:spLocks noGrp="1"/>
          </p:cNvSpPr>
          <p:nvPr>
            <p:ph type="title"/>
          </p:nvPr>
        </p:nvSpPr>
        <p:spPr>
          <a:xfrm>
            <a:off x="152400" y="180900"/>
            <a:ext cx="77547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ЗАПРЕЩЕНО!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17" name="Google Shape;2117;p301"/>
          <p:cNvSpPr txBox="1">
            <a:spLocks noGrp="1"/>
          </p:cNvSpPr>
          <p:nvPr>
            <p:ph type="subTitle" idx="1"/>
          </p:nvPr>
        </p:nvSpPr>
        <p:spPr>
          <a:xfrm>
            <a:off x="273975" y="1116425"/>
            <a:ext cx="4621500" cy="3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Находиться за линией безопасности при прибытии, отправлении поезда, во время маневровой работы!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434343"/>
              </a:solidFill>
            </a:endParaRPr>
          </a:p>
        </p:txBody>
      </p:sp>
      <p:pic>
        <p:nvPicPr>
          <p:cNvPr id="2118" name="Google Shape;2118;p3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0650" y="772100"/>
            <a:ext cx="3031300" cy="381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p302"/>
          <p:cNvSpPr txBox="1">
            <a:spLocks noGrp="1"/>
          </p:cNvSpPr>
          <p:nvPr>
            <p:ph type="subTitle" idx="1"/>
          </p:nvPr>
        </p:nvSpPr>
        <p:spPr>
          <a:xfrm>
            <a:off x="311700" y="1737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Квиз “На железной дороге не зевай! Правила безопасного поведения выполняй!”</a:t>
            </a:r>
            <a:endParaRPr b="1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Google Shape;2128;p303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7547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Выбери правильный вариант ответа</a:t>
            </a:r>
            <a:endParaRPr/>
          </a:p>
        </p:txBody>
      </p:sp>
      <p:sp>
        <p:nvSpPr>
          <p:cNvPr id="2129" name="Google Shape;2129;p303"/>
          <p:cNvSpPr txBox="1">
            <a:spLocks noGrp="1"/>
          </p:cNvSpPr>
          <p:nvPr>
            <p:ph type="subTitle" idx="1"/>
          </p:nvPr>
        </p:nvSpPr>
        <p:spPr>
          <a:xfrm>
            <a:off x="281100" y="1095050"/>
            <a:ext cx="7626000" cy="3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5"/>
                </a:solidFill>
              </a:rPr>
              <a:t>Вопрос 1:</a:t>
            </a:r>
            <a:r>
              <a:rPr lang="ru" b="1">
                <a:solidFill>
                  <a:schemeClr val="accent6"/>
                </a:solidFill>
              </a:rPr>
              <a:t> Маша и Петя впервые путешествуют на поезде в первом вагоне! Им очень хочется высунуться в окно, чтобы попытаться увидеть хвост поезда! В какое окно вагона это будет сделать наиболее удобно и безопасно?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А. Лучше всего подойдет окно последнего вагона!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В. Лучше всего в окно своего купе!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С. Не имеет значения, для этого подойдет любое окно!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D.  Высовываться в окно поезда категорически запрещено!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Google Shape;2134;p304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7547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Выбери правильный вариант ответа</a:t>
            </a:r>
            <a:endParaRPr/>
          </a:p>
        </p:txBody>
      </p:sp>
      <p:sp>
        <p:nvSpPr>
          <p:cNvPr id="2135" name="Google Shape;2135;p304"/>
          <p:cNvSpPr txBox="1">
            <a:spLocks noGrp="1"/>
          </p:cNvSpPr>
          <p:nvPr>
            <p:ph type="subTitle" idx="1"/>
          </p:nvPr>
        </p:nvSpPr>
        <p:spPr>
          <a:xfrm>
            <a:off x="281100" y="1095050"/>
            <a:ext cx="7626000" cy="3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5"/>
                </a:solidFill>
              </a:rPr>
              <a:t>Вопрос 2: </a:t>
            </a:r>
            <a:r>
              <a:rPr lang="ru" b="1">
                <a:solidFill>
                  <a:schemeClr val="accent6"/>
                </a:solidFill>
              </a:rPr>
              <a:t>Где можно переходить через железнодорожные пути?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А. Там, где удобно!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В. Не искать перехода, а просто подлезать под вагоны или перелезать через автосцепки!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С. Только в установленных местах, пользоваться при этом пешеходными мостиками, тоннелями, переходами, а там где их нет - передвигаться по настилам и в местах, где установлены указатели «Переход через пути»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1930475" y="1411075"/>
            <a:ext cx="7002600" cy="9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dirty="0" smtClean="0">
                <a:solidFill>
                  <a:schemeClr val="dk1"/>
                </a:solidFill>
              </a:rPr>
              <a:t>Соблюдение правил безопасности при нахождении на объектах</a:t>
            </a:r>
            <a:br>
              <a:rPr lang="ru" dirty="0" smtClean="0">
                <a:solidFill>
                  <a:schemeClr val="dk1"/>
                </a:solidFill>
              </a:rPr>
            </a:br>
            <a:r>
              <a:rPr lang="ru" dirty="0" smtClean="0">
                <a:solidFill>
                  <a:schemeClr val="dk1"/>
                </a:solidFill>
              </a:rPr>
              <a:t> железнодорожного транспорта.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305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7547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Выбери правильный вариант ответа</a:t>
            </a:r>
            <a:endParaRPr/>
          </a:p>
        </p:txBody>
      </p:sp>
      <p:sp>
        <p:nvSpPr>
          <p:cNvPr id="2141" name="Google Shape;2141;p305"/>
          <p:cNvSpPr txBox="1">
            <a:spLocks noGrp="1"/>
          </p:cNvSpPr>
          <p:nvPr>
            <p:ph type="subTitle" idx="1"/>
          </p:nvPr>
        </p:nvSpPr>
        <p:spPr>
          <a:xfrm>
            <a:off x="281100" y="1095050"/>
            <a:ext cx="7626000" cy="3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5"/>
                </a:solidFill>
              </a:rPr>
              <a:t>Вопрос 3: </a:t>
            </a:r>
            <a:r>
              <a:rPr lang="ru" b="1">
                <a:solidFill>
                  <a:schemeClr val="accent6"/>
                </a:solidFill>
              </a:rPr>
              <a:t>Почему нельзя приближаться к железной дороге и переходить через железнодорожные пути в наушниках?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А. Можно запутаться в проводах наушников и упасть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В. Это неправда. В наушниках можно переходить железную дорогу!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С. Можно не услышать приближение поезда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Google Shape;2146;p30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7547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Выбери правильный вариант ответа</a:t>
            </a:r>
            <a:endParaRPr/>
          </a:p>
        </p:txBody>
      </p:sp>
      <p:sp>
        <p:nvSpPr>
          <p:cNvPr id="2147" name="Google Shape;2147;p306"/>
          <p:cNvSpPr txBox="1">
            <a:spLocks noGrp="1"/>
          </p:cNvSpPr>
          <p:nvPr>
            <p:ph type="subTitle" idx="1"/>
          </p:nvPr>
        </p:nvSpPr>
        <p:spPr>
          <a:xfrm>
            <a:off x="281100" y="1095050"/>
            <a:ext cx="7626000" cy="3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accent5"/>
                </a:solidFill>
              </a:rPr>
              <a:t>Вопрос 4: </a:t>
            </a:r>
            <a:r>
              <a:rPr lang="ru" b="1" dirty="0">
                <a:solidFill>
                  <a:schemeClr val="accent6"/>
                </a:solidFill>
              </a:rPr>
              <a:t>Какое напряжение в проводах контактной сети переменного тока на железных дорогах?</a:t>
            </a:r>
            <a:endParaRPr b="1" dirty="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/>
              <a:t>А. 220 В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/>
              <a:t>В. 27 500 В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/>
              <a:t>С. </a:t>
            </a:r>
            <a:r>
              <a:rPr lang="ru" b="1" dirty="0" smtClean="0"/>
              <a:t>1000 </a:t>
            </a:r>
            <a:r>
              <a:rPr lang="ru" b="1" dirty="0"/>
              <a:t>В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p307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7547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Выбери правильный вариант ответа</a:t>
            </a:r>
            <a:endParaRPr/>
          </a:p>
        </p:txBody>
      </p:sp>
      <p:sp>
        <p:nvSpPr>
          <p:cNvPr id="2153" name="Google Shape;2153;p307"/>
          <p:cNvSpPr txBox="1">
            <a:spLocks noGrp="1"/>
          </p:cNvSpPr>
          <p:nvPr>
            <p:ph type="subTitle" idx="1"/>
          </p:nvPr>
        </p:nvSpPr>
        <p:spPr>
          <a:xfrm>
            <a:off x="263700" y="735575"/>
            <a:ext cx="8616600" cy="3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accent5"/>
                </a:solidFill>
              </a:rPr>
              <a:t>Вопрос 5: </a:t>
            </a:r>
            <a:r>
              <a:rPr lang="ru" b="1" dirty="0">
                <a:solidFill>
                  <a:schemeClr val="accent6"/>
                </a:solidFill>
              </a:rPr>
              <a:t>Петя – работник железнодорожного транспорта. </a:t>
            </a:r>
            <a:endParaRPr b="1" dirty="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accent6"/>
                </a:solidFill>
              </a:rPr>
              <a:t>Ему необходимо перейти железнодорожного пути, занятые железнодорожным составом. Какие требования охраны труда </a:t>
            </a:r>
            <a:endParaRPr b="1" dirty="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accent6"/>
                </a:solidFill>
              </a:rPr>
              <a:t>ему необходимо выполнить?:</a:t>
            </a:r>
            <a:endParaRPr b="1" dirty="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/>
              <a:t>А. Оглядеться по сторонам и, убедившись, что никто не видит, подлезать под вагон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/>
              <a:t> 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/>
              <a:t>Б. Воспользоваться </a:t>
            </a:r>
            <a:r>
              <a:rPr lang="ru" b="1" dirty="0" smtClean="0"/>
              <a:t>переходной площадкой</a:t>
            </a:r>
            <a:r>
              <a:rPr lang="ru" b="1" dirty="0" smtClean="0"/>
              <a:t> </a:t>
            </a:r>
            <a:r>
              <a:rPr lang="ru" b="1" dirty="0"/>
              <a:t>вагона</a:t>
            </a:r>
            <a:r>
              <a:rPr lang="ru" b="1"/>
              <a:t>, </a:t>
            </a:r>
            <a:r>
              <a:rPr lang="ru" b="1" smtClean="0"/>
              <a:t>предназначенной </a:t>
            </a:r>
            <a:r>
              <a:rPr lang="ru" b="1" dirty="0"/>
              <a:t>именно для этой цели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/>
              <a:t>С. Если железнодорожный состав состоит из небольшого количества вагонов, можно его обойти, но если в составе более 25 вагонов, лучше через них перелезть, так как это сократит время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accent5"/>
                </a:solidFill>
              </a:rPr>
              <a:t>D. Обойти железнодорожный состав на расстоянии не менее 5 метров от крайнего вагона, а в случае расцепленных вагонов, пройти между ними при условии, если расстояние между вагонами составляет не менее 10 метров</a:t>
            </a:r>
            <a:endParaRPr b="1"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Google Shape;2158;p308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7547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Выбери правильный вариант ответа</a:t>
            </a:r>
            <a:endParaRPr/>
          </a:p>
        </p:txBody>
      </p:sp>
      <p:sp>
        <p:nvSpPr>
          <p:cNvPr id="2159" name="Google Shape;2159;p308"/>
          <p:cNvSpPr txBox="1">
            <a:spLocks noGrp="1"/>
          </p:cNvSpPr>
          <p:nvPr>
            <p:ph type="subTitle" idx="1"/>
          </p:nvPr>
        </p:nvSpPr>
        <p:spPr>
          <a:xfrm>
            <a:off x="281100" y="1095050"/>
            <a:ext cx="7626000" cy="3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5"/>
                </a:solidFill>
              </a:rPr>
              <a:t>Вопрос 6:  </a:t>
            </a:r>
            <a:r>
              <a:rPr lang="ru" b="1">
                <a:solidFill>
                  <a:schemeClr val="accent6"/>
                </a:solidFill>
              </a:rPr>
              <a:t>Почему нельзя подлезать под стоящий на железнодорожных путях вагон?: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А. Если увидит работник железной дороги, напишет жалобу в школу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В. Вагон на станции может начать движение в любой момент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С. Задержит и оштрафует сотрудник транспортной полиции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p309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7547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Выбери правильный вариант ответа</a:t>
            </a:r>
            <a:endParaRPr/>
          </a:p>
        </p:txBody>
      </p:sp>
      <p:sp>
        <p:nvSpPr>
          <p:cNvPr id="2165" name="Google Shape;2165;p309"/>
          <p:cNvSpPr txBox="1">
            <a:spLocks noGrp="1"/>
          </p:cNvSpPr>
          <p:nvPr>
            <p:ph type="subTitle" idx="1"/>
          </p:nvPr>
        </p:nvSpPr>
        <p:spPr>
          <a:xfrm>
            <a:off x="185225" y="670350"/>
            <a:ext cx="8862300" cy="3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5"/>
                </a:solidFill>
              </a:rPr>
              <a:t>Вопрос 7:  </a:t>
            </a:r>
            <a:r>
              <a:rPr lang="ru" b="1">
                <a:solidFill>
                  <a:schemeClr val="accent6"/>
                </a:solidFill>
              </a:rPr>
              <a:t>Переходя через железнодорожные пути, 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6"/>
                </a:solidFill>
              </a:rPr>
              <a:t>необходимо соблюдать правила, обеспечивающие 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6"/>
                </a:solidFill>
              </a:rPr>
              <a:t>безопасность жизни и сохранность здоровья. Как правильно необходимо наступать на рельсы для обеспечения 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6"/>
                </a:solidFill>
              </a:rPr>
              <a:t>наибольшей безопасности?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А. Необходимо уверенно наступать на рельсы, перераспределяя нагрузку таким образом, чтобы центр тяжести тела пришелся на ноги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В. Переходя через железнодорожные пути, категорически запрещено наступать на рельсы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С. Переходить железнодорожные пути необходимо очень осторожно, аккуратно наступая на рельсы носком стопы, чтобы не поскользнуться и не упасть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Google Shape;2170;p310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7547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Выбери правильный вариант ответа</a:t>
            </a:r>
            <a:endParaRPr/>
          </a:p>
        </p:txBody>
      </p:sp>
      <p:sp>
        <p:nvSpPr>
          <p:cNvPr id="2171" name="Google Shape;2171;p310"/>
          <p:cNvSpPr txBox="1">
            <a:spLocks noGrp="1"/>
          </p:cNvSpPr>
          <p:nvPr>
            <p:ph type="subTitle" idx="1"/>
          </p:nvPr>
        </p:nvSpPr>
        <p:spPr>
          <a:xfrm>
            <a:off x="64125" y="670350"/>
            <a:ext cx="9144000" cy="3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solidFill>
                  <a:schemeClr val="accent5"/>
                </a:solidFill>
              </a:rPr>
              <a:t>Вопрос 8:  </a:t>
            </a:r>
            <a:r>
              <a:rPr lang="ru" sz="1700" b="1">
                <a:solidFill>
                  <a:schemeClr val="accent6"/>
                </a:solidFill>
              </a:rPr>
              <a:t>Из пункта А шел поезд, а по соседней колее </a:t>
            </a:r>
            <a:endParaRPr sz="1700"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solidFill>
                  <a:schemeClr val="accent6"/>
                </a:solidFill>
              </a:rPr>
              <a:t>из пункта Б - другой. Петя шел через рельсы, чтобы сократить </a:t>
            </a:r>
            <a:endParaRPr sz="1700"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solidFill>
                  <a:schemeClr val="accent6"/>
                </a:solidFill>
              </a:rPr>
              <a:t>путь, остановился ответить на СМС-сообщение и оказался </a:t>
            </a:r>
            <a:endParaRPr sz="1700"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solidFill>
                  <a:schemeClr val="accent6"/>
                </a:solidFill>
              </a:rPr>
              <a:t>между двумя встречными поездами. Что случится с Петей?</a:t>
            </a:r>
            <a:endParaRPr sz="1700"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/>
              <a:t>А. Могут случиться все три варианта, но лучше Пете не ходить по железнодорожным путям, отвлекаясь при этом на звонки и СМС-сообщения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/>
              <a:t>В. В возникшем потоке воздуха Петя может потерять ориентацию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/>
              <a:t>С. От мелькания вагонов у Пети может закружиться голова и он попадет под движущиеся составы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/>
              <a:t>D. Если Петя сядет на карточки или ляжет на землю, то центр тяжести резко снизится, высота его уменьшится, что может спасти его от затягивания под вагоны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p31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7547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Выбери правильный вариант ответа</a:t>
            </a:r>
            <a:endParaRPr/>
          </a:p>
        </p:txBody>
      </p:sp>
      <p:sp>
        <p:nvSpPr>
          <p:cNvPr id="2177" name="Google Shape;2177;p311"/>
          <p:cNvSpPr txBox="1">
            <a:spLocks noGrp="1"/>
          </p:cNvSpPr>
          <p:nvPr>
            <p:ph type="subTitle" idx="1"/>
          </p:nvPr>
        </p:nvSpPr>
        <p:spPr>
          <a:xfrm>
            <a:off x="263700" y="735575"/>
            <a:ext cx="8616600" cy="3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5"/>
                </a:solidFill>
              </a:rPr>
              <a:t>Вопрос 9:  </a:t>
            </a:r>
            <a:r>
              <a:rPr lang="ru" b="1">
                <a:solidFill>
                  <a:schemeClr val="accent6"/>
                </a:solidFill>
              </a:rPr>
              <a:t>Поезд, идущий со скоростью 120 км/час, за одну 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6"/>
                </a:solidFill>
              </a:rPr>
              <a:t>секунду преодолевает 30 метров, а человеку для того, чтобы перейти через железнодорожный путь, необходимо 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6"/>
                </a:solidFill>
              </a:rPr>
              <a:t>5-6 секунд.  Можно ли переходить дорогу, если поезд 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6"/>
                </a:solidFill>
              </a:rPr>
              <a:t>находится на расстоянии 100 метров?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А. Исходя из условия задачи, при расстоянии до поезда 100 м, необходимо сократить время перехода через железнодорожные пути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В. Запрещено перебегать железнодорожные пути перед приближающимся поездом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С. Самое главное – ничего не бояться! На железной дороге очень важны такие качества, как смелость и уверенность в себе!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5"/>
                </a:solidFill>
              </a:rPr>
              <a:t>D. Обойти железнодорожный состав на расстоянии не менее 5 метров от крайнего вагона, а в случае расцепленных вагонов, пройти между ними при условии, если расстояние между вагонами составляет не менее 10 метров</a:t>
            </a:r>
            <a:endParaRPr b="1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p31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7547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Выбери правильный вариант ответа</a:t>
            </a:r>
            <a:endParaRPr/>
          </a:p>
        </p:txBody>
      </p:sp>
      <p:sp>
        <p:nvSpPr>
          <p:cNvPr id="2183" name="Google Shape;2183;p312"/>
          <p:cNvSpPr txBox="1">
            <a:spLocks noGrp="1"/>
          </p:cNvSpPr>
          <p:nvPr>
            <p:ph type="subTitle" idx="1"/>
          </p:nvPr>
        </p:nvSpPr>
        <p:spPr>
          <a:xfrm>
            <a:off x="281100" y="1095050"/>
            <a:ext cx="7626000" cy="3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accent5"/>
                </a:solidFill>
              </a:rPr>
              <a:t>Вопрос 10:  </a:t>
            </a:r>
            <a:r>
              <a:rPr lang="ru" b="1" dirty="0">
                <a:solidFill>
                  <a:schemeClr val="accent6"/>
                </a:solidFill>
              </a:rPr>
              <a:t>Выбери из предложенного списка утверждения, с которыми ты согласен:</a:t>
            </a:r>
            <a:endParaRPr b="1" dirty="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/>
              <a:t>А. Запрещено ходить по железнодорожным путям в неустановленных местах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/>
              <a:t>В</a:t>
            </a:r>
            <a:r>
              <a:rPr lang="ru" b="1" dirty="0" smtClean="0"/>
              <a:t>. </a:t>
            </a:r>
            <a:r>
              <a:rPr lang="ru" b="1" dirty="0"/>
              <a:t>Запрещено забираться на крыши вагонов, опоры мостов и электрической сети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/>
              <a:t>С. Можно устраивать подвижные игры на железной дороге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p286"/>
          <p:cNvSpPr txBox="1">
            <a:spLocks noGrp="1"/>
          </p:cNvSpPr>
          <p:nvPr>
            <p:ph type="subTitle" idx="1"/>
          </p:nvPr>
        </p:nvSpPr>
        <p:spPr>
          <a:xfrm>
            <a:off x="281100" y="1095050"/>
            <a:ext cx="4621500" cy="3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6"/>
                </a:solidFill>
              </a:rPr>
              <a:t>При прибытии</a:t>
            </a:r>
            <a:r>
              <a:rPr lang="ru" b="1">
                <a:solidFill>
                  <a:srgbClr val="434343"/>
                </a:solidFill>
              </a:rPr>
              <a:t> поезда, стоять с </a:t>
            </a:r>
            <a:r>
              <a:rPr lang="ru" b="1">
                <a:solidFill>
                  <a:schemeClr val="accent6"/>
                </a:solidFill>
              </a:rPr>
              <a:t>полуоборотом головы в сторону прибывающего поезда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12" name="Google Shape;2012;p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2650" y="929700"/>
            <a:ext cx="2695300" cy="38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287"/>
          <p:cNvSpPr txBox="1">
            <a:spLocks noGrp="1"/>
          </p:cNvSpPr>
          <p:nvPr>
            <p:ph type="subTitle" idx="1"/>
          </p:nvPr>
        </p:nvSpPr>
        <p:spPr>
          <a:xfrm>
            <a:off x="281100" y="1095050"/>
            <a:ext cx="4621500" cy="3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434343"/>
                </a:solidFill>
              </a:rPr>
              <a:t>Показывать сигналы на расстоянии не менее </a:t>
            </a:r>
            <a:r>
              <a:rPr lang="ru" b="1">
                <a:solidFill>
                  <a:schemeClr val="accent6"/>
                </a:solidFill>
              </a:rPr>
              <a:t>2 м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6"/>
                </a:solidFill>
              </a:rPr>
              <a:t>от крайнего рельса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434343"/>
              </a:solidFill>
            </a:endParaRPr>
          </a:p>
        </p:txBody>
      </p:sp>
      <p:pic>
        <p:nvPicPr>
          <p:cNvPr id="2019" name="Google Shape;2019;p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5875" y="1001988"/>
            <a:ext cx="4743450" cy="36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p288"/>
          <p:cNvSpPr txBox="1">
            <a:spLocks noGrp="1"/>
          </p:cNvSpPr>
          <p:nvPr>
            <p:ph type="subTitle" idx="1"/>
          </p:nvPr>
        </p:nvSpPr>
        <p:spPr>
          <a:xfrm>
            <a:off x="281100" y="1095050"/>
            <a:ext cx="4621500" cy="3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accent6"/>
                </a:solidFill>
              </a:rPr>
              <a:t>Сходить</a:t>
            </a:r>
            <a:r>
              <a:rPr lang="ru" b="1" dirty="0">
                <a:solidFill>
                  <a:srgbClr val="434343"/>
                </a:solidFill>
              </a:rPr>
              <a:t> с железнодорожного пути </a:t>
            </a:r>
            <a:r>
              <a:rPr lang="ru" b="1" dirty="0">
                <a:solidFill>
                  <a:schemeClr val="accent6"/>
                </a:solidFill>
              </a:rPr>
              <a:t>при приближении поезда</a:t>
            </a:r>
            <a:r>
              <a:rPr lang="ru" b="1" dirty="0">
                <a:solidFill>
                  <a:srgbClr val="434343"/>
                </a:solidFill>
              </a:rPr>
              <a:t> </a:t>
            </a:r>
            <a:r>
              <a:rPr lang="ru" b="1" dirty="0" smtClean="0">
                <a:solidFill>
                  <a:srgbClr val="434343"/>
                </a:solidFill>
              </a:rPr>
              <a:t>не </a:t>
            </a:r>
            <a:r>
              <a:rPr lang="ru" b="1" dirty="0">
                <a:solidFill>
                  <a:srgbClr val="434343"/>
                </a:solidFill>
              </a:rPr>
              <a:t>менее чем </a:t>
            </a:r>
            <a:r>
              <a:rPr lang="ru" b="1" dirty="0">
                <a:solidFill>
                  <a:schemeClr val="lt1"/>
                </a:solidFill>
              </a:rPr>
              <a:t>з</a:t>
            </a:r>
            <a:r>
              <a:rPr lang="ru" b="1" dirty="0" smtClean="0">
                <a:solidFill>
                  <a:schemeClr val="lt1"/>
                </a:solidFill>
              </a:rPr>
              <a:t>а </a:t>
            </a:r>
            <a:r>
              <a:rPr lang="ru" b="1" dirty="0">
                <a:solidFill>
                  <a:schemeClr val="lt1"/>
                </a:solidFill>
              </a:rPr>
              <a:t>400 м</a:t>
            </a:r>
            <a:r>
              <a:rPr lang="ru" b="1" dirty="0">
                <a:solidFill>
                  <a:srgbClr val="434343"/>
                </a:solidFill>
              </a:rPr>
              <a:t> на </a:t>
            </a:r>
            <a:r>
              <a:rPr lang="ru" b="1" dirty="0" smtClean="0">
                <a:solidFill>
                  <a:srgbClr val="434343"/>
                </a:solidFill>
              </a:rPr>
              <a:t>РЖД</a:t>
            </a:r>
            <a:endParaRPr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434343"/>
              </a:solidFill>
            </a:endParaRPr>
          </a:p>
        </p:txBody>
      </p:sp>
      <p:pic>
        <p:nvPicPr>
          <p:cNvPr id="2026" name="Google Shape;2026;p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775" y="875835"/>
            <a:ext cx="3237300" cy="3767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p289"/>
          <p:cNvSpPr txBox="1">
            <a:spLocks noGrp="1"/>
          </p:cNvSpPr>
          <p:nvPr>
            <p:ph type="subTitle" idx="1"/>
          </p:nvPr>
        </p:nvSpPr>
        <p:spPr>
          <a:xfrm>
            <a:off x="273975" y="1116425"/>
            <a:ext cx="4621500" cy="3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accent6"/>
                </a:solidFill>
              </a:rPr>
              <a:t>Переходить </a:t>
            </a:r>
            <a:r>
              <a:rPr lang="ru" b="1" dirty="0"/>
              <a:t>железнодорожные пути только </a:t>
            </a:r>
            <a:r>
              <a:rPr lang="ru" b="1" dirty="0">
                <a:solidFill>
                  <a:schemeClr val="accent6"/>
                </a:solidFill>
              </a:rPr>
              <a:t>по установленным переходам или настилам. </a:t>
            </a:r>
            <a:endParaRPr b="1" dirty="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accent6"/>
                </a:solidFill>
              </a:rPr>
              <a:t>При отсутствии </a:t>
            </a:r>
            <a:r>
              <a:rPr lang="ru" b="1" dirty="0"/>
              <a:t>специальных  переходов, переходить пути </a:t>
            </a:r>
            <a:r>
              <a:rPr lang="ru" b="1" dirty="0">
                <a:solidFill>
                  <a:schemeClr val="accent6"/>
                </a:solidFill>
              </a:rPr>
              <a:t>под прямым углом, не наступая на головки рельс, </a:t>
            </a:r>
            <a:r>
              <a:rPr lang="ru" b="1" dirty="0">
                <a:solidFill>
                  <a:schemeClr val="lt1"/>
                </a:solidFill>
              </a:rPr>
              <a:t>убедившись в отсутствии поезда</a:t>
            </a:r>
            <a:r>
              <a:rPr lang="ru" b="1" dirty="0">
                <a:solidFill>
                  <a:schemeClr val="accent6"/>
                </a:solidFill>
              </a:rPr>
              <a:t>!</a:t>
            </a:r>
            <a:endParaRPr b="1" dirty="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434343"/>
              </a:solidFill>
            </a:endParaRPr>
          </a:p>
        </p:txBody>
      </p:sp>
      <p:pic>
        <p:nvPicPr>
          <p:cNvPr id="2033" name="Google Shape;2033;p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9463" y="828500"/>
            <a:ext cx="3533775" cy="38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p290"/>
          <p:cNvSpPr txBox="1">
            <a:spLocks noGrp="1"/>
          </p:cNvSpPr>
          <p:nvPr>
            <p:ph type="subTitle" idx="1"/>
          </p:nvPr>
        </p:nvSpPr>
        <p:spPr>
          <a:xfrm>
            <a:off x="273975" y="1116425"/>
            <a:ext cx="4621500" cy="3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6"/>
                </a:solidFill>
              </a:rPr>
              <a:t>Обходить </a:t>
            </a:r>
            <a:r>
              <a:rPr lang="ru" b="1"/>
              <a:t>стоящий на путях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состав</a:t>
            </a:r>
            <a:r>
              <a:rPr lang="ru" b="1">
                <a:solidFill>
                  <a:schemeClr val="accent6"/>
                </a:solidFill>
              </a:rPr>
              <a:t> на расстоянии 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lt1"/>
                </a:solidFill>
              </a:rPr>
              <a:t>5 метров </a:t>
            </a:r>
            <a:r>
              <a:rPr lang="ru" b="1"/>
              <a:t>с головы или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хвоста поезда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434343"/>
              </a:solidFill>
            </a:endParaRPr>
          </a:p>
        </p:txBody>
      </p:sp>
      <p:pic>
        <p:nvPicPr>
          <p:cNvPr id="2040" name="Google Shape;2040;p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6775" y="1116425"/>
            <a:ext cx="4965275" cy="300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Google Shape;2046;p291"/>
          <p:cNvSpPr txBox="1">
            <a:spLocks noGrp="1"/>
          </p:cNvSpPr>
          <p:nvPr>
            <p:ph type="subTitle" idx="1"/>
          </p:nvPr>
        </p:nvSpPr>
        <p:spPr>
          <a:xfrm>
            <a:off x="273975" y="1116425"/>
            <a:ext cx="4621500" cy="3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6"/>
                </a:solidFill>
              </a:rPr>
              <a:t>Переходить </a:t>
            </a:r>
            <a:r>
              <a:rPr lang="ru" b="1"/>
              <a:t>пути</a:t>
            </a:r>
            <a:r>
              <a:rPr lang="ru" b="1">
                <a:solidFill>
                  <a:schemeClr val="accent6"/>
                </a:solidFill>
              </a:rPr>
              <a:t> между расцепленными вагонами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6"/>
                </a:solidFill>
              </a:rPr>
              <a:t>при расстоянии между 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6"/>
                </a:solidFill>
              </a:rPr>
              <a:t>ними не менее </a:t>
            </a:r>
            <a:r>
              <a:rPr lang="ru" b="1">
                <a:solidFill>
                  <a:schemeClr val="lt1"/>
                </a:solidFill>
              </a:rPr>
              <a:t>10 метров</a:t>
            </a: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434343"/>
              </a:solidFill>
            </a:endParaRPr>
          </a:p>
        </p:txBody>
      </p:sp>
      <p:pic>
        <p:nvPicPr>
          <p:cNvPr id="2047" name="Google Shape;2047;p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0050" y="1116425"/>
            <a:ext cx="4962250" cy="283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293"/>
          <p:cNvSpPr txBox="1">
            <a:spLocks noGrp="1"/>
          </p:cNvSpPr>
          <p:nvPr>
            <p:ph type="title"/>
          </p:nvPr>
        </p:nvSpPr>
        <p:spPr>
          <a:xfrm>
            <a:off x="152400" y="180900"/>
            <a:ext cx="77547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ЗАПРЕЩЕНО!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60" name="Google Shape;2060;p293"/>
          <p:cNvSpPr txBox="1">
            <a:spLocks noGrp="1"/>
          </p:cNvSpPr>
          <p:nvPr>
            <p:ph type="subTitle" idx="1"/>
          </p:nvPr>
        </p:nvSpPr>
        <p:spPr>
          <a:xfrm>
            <a:off x="273975" y="1116425"/>
            <a:ext cx="4621500" cy="3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Перебегать пути перед приближающимся поездом!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434343"/>
              </a:solidFill>
            </a:endParaRPr>
          </a:p>
        </p:txBody>
      </p:sp>
      <p:pic>
        <p:nvPicPr>
          <p:cNvPr id="2061" name="Google Shape;2061;p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8275" y="779950"/>
            <a:ext cx="3264800" cy="388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ЖД">
  <a:themeElements>
    <a:clrScheme name="Simple Light">
      <a:dk1>
        <a:srgbClr val="003353"/>
      </a:dk1>
      <a:lt1>
        <a:srgbClr val="CC0000"/>
      </a:lt1>
      <a:dk2>
        <a:srgbClr val="595959"/>
      </a:dk2>
      <a:lt2>
        <a:srgbClr val="E8EFF5"/>
      </a:lt2>
      <a:accent1>
        <a:srgbClr val="00A3E2"/>
      </a:accent1>
      <a:accent2>
        <a:srgbClr val="F47E56"/>
      </a:accent2>
      <a:accent3>
        <a:srgbClr val="84C54F"/>
      </a:accent3>
      <a:accent4>
        <a:srgbClr val="EF4A44"/>
      </a:accent4>
      <a:accent5>
        <a:srgbClr val="05AD5F"/>
      </a:accent5>
      <a:accent6>
        <a:srgbClr val="176A9C"/>
      </a:accent6>
      <a:hlink>
        <a:srgbClr val="00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1029</Words>
  <Application>Microsoft Office PowerPoint</Application>
  <PresentationFormat>Экран (16:9)</PresentationFormat>
  <Paragraphs>182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РЖД</vt:lpstr>
      <vt:lpstr>Слайд 1</vt:lpstr>
      <vt:lpstr>Соблюдение правил безопасности при нахождении на объектах  железнодорожного транспорта. </vt:lpstr>
      <vt:lpstr>Слайд 3</vt:lpstr>
      <vt:lpstr>Слайд 4</vt:lpstr>
      <vt:lpstr>Слайд 5</vt:lpstr>
      <vt:lpstr>Слайд 6</vt:lpstr>
      <vt:lpstr>Слайд 7</vt:lpstr>
      <vt:lpstr>Слайд 8</vt:lpstr>
      <vt:lpstr>ЗАПРЕЩЕНО!</vt:lpstr>
      <vt:lpstr>ЗАПРЕЩЕНО!</vt:lpstr>
      <vt:lpstr>ЗАПРЕЩЕНО!</vt:lpstr>
      <vt:lpstr>ЗАПРЕЩЕНО!</vt:lpstr>
      <vt:lpstr>ЗАПРЕЩЕНО!</vt:lpstr>
      <vt:lpstr>ЗАПРЕЩЕНО!</vt:lpstr>
      <vt:lpstr>ЗАПРЕЩЕНО!</vt:lpstr>
      <vt:lpstr>ЗАПРЕЩЕНО!</vt:lpstr>
      <vt:lpstr>Слайд 17</vt:lpstr>
      <vt:lpstr>Выбери правильный вариант ответа</vt:lpstr>
      <vt:lpstr>Выбери правильный вариант ответа</vt:lpstr>
      <vt:lpstr>Выбери правильный вариант ответа</vt:lpstr>
      <vt:lpstr>Выбери правильный вариант ответа</vt:lpstr>
      <vt:lpstr>Выбери правильный вариант ответа</vt:lpstr>
      <vt:lpstr>Выбери правильный вариант ответа</vt:lpstr>
      <vt:lpstr>Выбери правильный вариант ответа</vt:lpstr>
      <vt:lpstr>Выбери правильный вариант ответа</vt:lpstr>
      <vt:lpstr>Выбери правильный вариант ответа</vt:lpstr>
      <vt:lpstr>Выбери правильный вариант ответа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smena 6</dc:creator>
  <cp:lastModifiedBy>nbt_sidoryakiv</cp:lastModifiedBy>
  <cp:revision>220</cp:revision>
  <dcterms:modified xsi:type="dcterms:W3CDTF">2023-12-21T09:49:03Z</dcterms:modified>
</cp:coreProperties>
</file>